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2" r:id="rId2"/>
  </p:sldMasterIdLst>
  <p:notesMasterIdLst>
    <p:notesMasterId r:id="rId20"/>
  </p:notesMasterIdLst>
  <p:handoutMasterIdLst>
    <p:handoutMasterId r:id="rId21"/>
  </p:handoutMasterIdLst>
  <p:sldIdLst>
    <p:sldId id="256" r:id="rId3"/>
    <p:sldId id="269" r:id="rId4"/>
    <p:sldId id="270" r:id="rId5"/>
    <p:sldId id="274" r:id="rId6"/>
    <p:sldId id="275" r:id="rId7"/>
    <p:sldId id="272" r:id="rId8"/>
    <p:sldId id="273" r:id="rId9"/>
    <p:sldId id="271" r:id="rId10"/>
    <p:sldId id="257" r:id="rId11"/>
    <p:sldId id="263" r:id="rId12"/>
    <p:sldId id="259" r:id="rId13"/>
    <p:sldId id="261" r:id="rId14"/>
    <p:sldId id="266" r:id="rId15"/>
    <p:sldId id="267" r:id="rId16"/>
    <p:sldId id="268" r:id="rId17"/>
    <p:sldId id="264" r:id="rId18"/>
    <p:sldId id="265" r:id="rId19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207" autoAdjust="0"/>
  </p:normalViewPr>
  <p:slideViewPr>
    <p:cSldViewPr snapToGrid="0">
      <p:cViewPr varScale="1">
        <p:scale>
          <a:sx n="67" d="100"/>
          <a:sy n="67" d="100"/>
        </p:scale>
        <p:origin x="782" y="67"/>
      </p:cViewPr>
      <p:guideLst/>
    </p:cSldViewPr>
  </p:slideViewPr>
  <p:notesTextViewPr>
    <p:cViewPr>
      <p:scale>
        <a:sx n="1" d="1"/>
        <a:sy n="1" d="1"/>
      </p:scale>
      <p:origin x="0" y="-379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A449B4-8858-4040-92D2-69411C9E5DA0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51BE6A-48FD-4E8A-8D14-3D6A12225B16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006181-FBCF-46DA-8A62-E7A2A0DC8F75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4B10B-C5CD-4354-8073-BCCB54AD4BDF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35D450B4-2E51-4A80-9CA2-50D2CF6B100B}" type="slidenum">
              <a:t>‹#›</a:t>
            </a:fld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2546059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A37101-01F6-4B61-BF1B-135258D3AD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2893C5-3469-45B1-B904-58CD0E9252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CA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573FDEC-D977-4CBA-BBDD-0AF585188BF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1FC649-AF5D-4BEB-9E93-C9193974CACC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F1A93-19E1-4D63-A04D-34F27F15C048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7361D4-1A1A-4B17-9A05-24B78098122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A78868C7-AC6C-4869-BF1D-10EE3907CE11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9927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0" hangingPunct="0">
      <a:tabLst/>
      <a:defRPr lang="en-CA" sz="2810" b="0" i="0" u="none" strike="noStrike" kern="1200">
        <a:ln>
          <a:noFill/>
        </a:ln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52E77-3ED7-49E2-A62B-FA29483F049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E5F7419-9F38-4C2D-9F8F-15F0E29761C5}" type="slidenum">
              <a:t>1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6CB886-0B1D-49D1-BDE2-07E7A59E19D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F6239-72EE-4EED-8192-03EAC2031C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r>
              <a:rPr lang="en-US" dirty="0"/>
              <a:t>Growth centers</a:t>
            </a:r>
          </a:p>
          <a:p>
            <a:r>
              <a:rPr lang="en-US" dirty="0"/>
              <a:t>West Don Lands</a:t>
            </a:r>
          </a:p>
          <a:p>
            <a:r>
              <a:rPr lang="en-US" dirty="0"/>
              <a:t>Liberty village</a:t>
            </a:r>
          </a:p>
          <a:p>
            <a:r>
              <a:rPr lang="en-US" dirty="0"/>
              <a:t>Riverdale</a:t>
            </a:r>
          </a:p>
          <a:p>
            <a:endParaRPr lang="en-CA" dirty="0"/>
          </a:p>
          <a:p>
            <a:r>
              <a:rPr lang="en-CA" dirty="0"/>
              <a:t>Outline</a:t>
            </a:r>
          </a:p>
          <a:p>
            <a:r>
              <a:rPr lang="en-CA" dirty="0"/>
              <a:t>Deadline to submit thesis</a:t>
            </a:r>
          </a:p>
          <a:p>
            <a:r>
              <a:rPr lang="en-CA"/>
              <a:t>Month-by-month tuition</a:t>
            </a:r>
          </a:p>
          <a:p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1414029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6B11A2A-87B7-4429-93E3-3BFBFF136C9D}" type="slidenum">
              <a:t>9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A78868C7-AC6C-4869-BF1D-10EE3907CE11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1115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6B11A2A-87B7-4429-93E3-3BFBFF136C9D}" type="slidenum">
              <a:t>15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841437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DCA0B-FEFD-4ACD-9110-164333603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D00583-9EE0-4A22-A3F6-7ABD50D49C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04157-874B-40ED-9D96-42255AAE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26BC7-2C94-40BC-81F0-7D1D8A998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F8537-6430-472D-B870-5B452C40E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3FBC1F6-A09B-459B-B48C-A606F5937384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404299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8CB4C-41EF-4560-B33A-3E0B61802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F9E848-62A4-4809-9965-0AF736BD03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F52B8-4529-4C1F-B999-9AFB7BE9B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98850-EE95-4FB7-BEBB-D2BAA041C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BFE7E-E32F-4A45-BDF7-42626E5E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177E882-FC7C-468D-B1C4-B8C9D88FE15B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217619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483AB6-538D-49F4-88B1-1DAE72D768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18363" y="4103688"/>
            <a:ext cx="2141537" cy="27828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539DB8-CB06-48CA-9CE9-595DEEA865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92163" y="4103688"/>
            <a:ext cx="6273800" cy="27828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65F0E-F6B1-4E6C-B6B8-CA24FC812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54CCD-4964-4F85-B9C3-F87FCE43E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36418-60D0-4AC6-98F0-BEFDF9485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4DC5EE-2B9E-4B10-967F-D43870CB135B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760505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9DD4A-B0E4-42AF-B74A-AA222A4EB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078" y="1237197"/>
            <a:ext cx="7560469" cy="2631887"/>
          </a:xfrm>
        </p:spPr>
        <p:txBody>
          <a:bodyPr anchor="b"/>
          <a:lstStyle>
            <a:lvl1pPr algn="ctr">
              <a:defRPr sz="496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E3766C-D268-4111-9EBF-8D4885DE7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078" y="3970580"/>
            <a:ext cx="7560469" cy="1825171"/>
          </a:xfrm>
        </p:spPr>
        <p:txBody>
          <a:bodyPr/>
          <a:lstStyle>
            <a:lvl1pPr marL="0" indent="0" algn="ctr">
              <a:buNone/>
              <a:defRPr sz="1984"/>
            </a:lvl1pPr>
            <a:lvl2pPr marL="378013" indent="0" algn="ctr">
              <a:buNone/>
              <a:defRPr sz="1654"/>
            </a:lvl2pPr>
            <a:lvl3pPr marL="756026" indent="0" algn="ctr">
              <a:buNone/>
              <a:defRPr sz="1488"/>
            </a:lvl3pPr>
            <a:lvl4pPr marL="1134039" indent="0" algn="ctr">
              <a:buNone/>
              <a:defRPr sz="1323"/>
            </a:lvl4pPr>
            <a:lvl5pPr marL="1512052" indent="0" algn="ctr">
              <a:buNone/>
              <a:defRPr sz="1323"/>
            </a:lvl5pPr>
            <a:lvl6pPr marL="1890065" indent="0" algn="ctr">
              <a:buNone/>
              <a:defRPr sz="1323"/>
            </a:lvl6pPr>
            <a:lvl7pPr marL="2268078" indent="0" algn="ctr">
              <a:buNone/>
              <a:defRPr sz="1323"/>
            </a:lvl7pPr>
            <a:lvl8pPr marL="2646091" indent="0" algn="ctr">
              <a:buNone/>
              <a:defRPr sz="1323"/>
            </a:lvl8pPr>
            <a:lvl9pPr marL="3024104" indent="0" algn="ctr">
              <a:buNone/>
              <a:defRPr sz="1323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9F1FA-684D-4DCD-9F22-5672872C7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CD94F-6C48-422E-88C6-A3DA03D2B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35E0F-2940-4018-8FB8-F839C4EF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EDDB617-835C-49EF-A5EA-39BA25268434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539836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3DAB3-9354-4C0D-8172-6A13CE4AE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F98D0-9752-498E-84C2-53A4826FF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12FF5-0449-4354-A2CF-20EB83321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72915-4FEC-41F3-8AA9-C194E3574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69DEE-28E6-4724-B772-A9AEFDE41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A440D2-D785-4355-86F5-D17C04033D87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251068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A346B-BC10-411C-90E8-ECB872DF1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93" y="1884670"/>
            <a:ext cx="8694539" cy="3144614"/>
          </a:xfrm>
        </p:spPr>
        <p:txBody>
          <a:bodyPr anchor="b"/>
          <a:lstStyle>
            <a:lvl1pPr>
              <a:defRPr sz="496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E0ED3-3258-4CE3-A7F9-17DD4F5DE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793" y="5059034"/>
            <a:ext cx="8694539" cy="1653678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1pPr>
            <a:lvl2pPr marL="378013" indent="0">
              <a:buNone/>
              <a:defRPr sz="1654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49188-77E3-4E18-9F3D-E4FE87DF7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7F0A9-37F7-42BB-ABD6-65E837B83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0107B-4834-42AF-A7CC-1C6A5BD9F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99209BC-B41A-479B-87B2-08AE4F6F2BF2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845096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45487-623C-4C1D-B58C-A7277DB2E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F1044-7540-4F80-87FC-B48800589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3043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905C0F-0860-41EB-A75E-6C00027D5D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3316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95F92E-CAC9-4FF0-8FDD-6A67A31B6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8278E7-2D48-46DA-9A07-737A3E6EF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ADB1D1-E4B3-418A-A5BF-46F4A77E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BEB75C9-29B6-4FCA-9D83-FC5E9E8156B5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046678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6102-E346-482A-BE12-3A43FF0EF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402483"/>
            <a:ext cx="8694539" cy="1461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34093-638D-4D3C-B7C9-AFD93F347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357" y="1853171"/>
            <a:ext cx="4264576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5644C-0C13-4749-93CB-0FD109A211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357" y="2761381"/>
            <a:ext cx="4264576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E65B9-AD8A-4B8A-AD07-50CAE98BD6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316" y="1853171"/>
            <a:ext cx="4285579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43EA38-4E65-4B26-9351-0E22A05599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316" y="2761381"/>
            <a:ext cx="4285579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2F7CC-3719-4843-808A-6F822C5FE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85D0D1-8CE8-4449-9637-4354333D9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05072D-2FFB-43AB-A9FE-2FB0C4EE1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DB8B38-DB5F-4861-87DD-90317E2B717A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4022264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80F1B-14C1-45E0-BA43-F3797EE5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D02730-3C07-4F48-BB20-9D2291860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6253E3-C564-49C4-9094-6A2CF37B1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6D976-B707-4EC4-8E11-92E33C872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6C40501-CB43-4B48-9F48-80DC6677C03C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793359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27D89-2ABB-4D0A-9519-08F2C538D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BFB39F-4F31-48D2-B0E6-65AABAD52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E993A-D1AD-4B93-8852-32E9A5DB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D7873A0-D2F3-4B68-9C06-B8AEFED852F4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433818804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9DDE6-04E7-415E-B4E7-6E856D57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4AAF4-CEA4-43C9-B120-69FA9DFF7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>
              <a:defRPr sz="2646"/>
            </a:lvl1pPr>
            <a:lvl2pPr>
              <a:defRPr sz="2315"/>
            </a:lvl2pPr>
            <a:lvl3pPr>
              <a:defRPr sz="1984"/>
            </a:lvl3pPr>
            <a:lvl4pPr>
              <a:defRPr sz="1654"/>
            </a:lvl4pPr>
            <a:lvl5pPr>
              <a:defRPr sz="1654"/>
            </a:lvl5pPr>
            <a:lvl6pPr>
              <a:defRPr sz="1654"/>
            </a:lvl6pPr>
            <a:lvl7pPr>
              <a:defRPr sz="1654"/>
            </a:lvl7pPr>
            <a:lvl8pPr>
              <a:defRPr sz="1654"/>
            </a:lvl8pPr>
            <a:lvl9pPr>
              <a:defRPr sz="165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78787-DE63-4885-B9CB-3E47CB275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9F1487-3B17-44C1-ADC9-A80AD823D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5CEBF-44CF-40C8-BAD1-3A84B1904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E2D4D-EDD4-4D77-89F3-D7150A16D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CE58BAF-51B7-48AF-8A3B-4E155E189069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4112294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A65D0-C256-4199-AD66-71971E7F8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6BF3C-2D5F-4286-83EC-3A7FA358B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05103-1F15-4959-8814-5CE0EC45A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0B39D-F617-42D5-9242-CAD1356B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1793D-9E9D-435B-93F9-3BC94DC03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4E5A6D4-3547-4DF1-9959-CBCB5DA4C02A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7925835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89633-4AEA-4A2A-B34E-BA60BEC13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0B6DFF-F230-49FC-94E1-41D6AF5289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 marL="0" indent="0">
              <a:buNone/>
              <a:defRPr sz="2646"/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529A24-614A-44CF-A1B3-B0102674AD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021DDC-1074-4543-800F-7F62E4A69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47D8F-92BE-409B-813A-A7615AB22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44F007-35C8-46FA-A90B-0A894F9E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8D3190-CB84-44D2-A566-6CC3BBADCD15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6150419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70A99-0307-4070-B8CF-600FECB53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16E2F6-D650-413E-8D27-D59178A6D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CAFE3-D671-4676-80E5-A82C06B97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D863B-5517-40B5-93A4-74D90707A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B0A66-48F8-42F0-B381-74D773BC7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BBCDAEF-8FE4-41B5-9743-2C07DCF7071C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2163539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BAAD96-3741-426C-9A03-7EF9955106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13947" y="402483"/>
            <a:ext cx="2173635" cy="64064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CCE7EB-18D1-41A0-B508-B21DF43FC2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3043" y="402483"/>
            <a:ext cx="6394896" cy="64064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6E820-C3D3-48BA-AB14-563B19167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CA586-696D-45EA-990C-DFA6CAF51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87439-52D8-4F55-868E-8717A4458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0DCF8B-0E3C-403A-B00F-D380D098EBEE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756171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D3DEA-777D-4FCF-8F57-B2F5C7D5A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A00CEA-B5CE-4425-925A-CCE59C2C4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26756-94CA-4D79-98EE-285C92F3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C7AF4-5076-4919-AC5D-96EB1FF14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E2A75-D825-49EF-B0B8-538E30BAA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42FE88D-107F-4804-9204-1E1267FAFC41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125169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AED25-6A02-4348-A83A-94B6285B9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FDA9D-0D0F-4E21-8ECA-7395152813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2163" y="5903913"/>
            <a:ext cx="4206875" cy="982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578D12-C007-495D-B431-942F166F7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1438" y="5903913"/>
            <a:ext cx="4208462" cy="982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364612-7D99-4DD1-AE69-D235C5552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36AAE9-E397-46D0-A28C-B690E8FEC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AF0F7-5F70-4040-95EC-C077FEEFC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C56E32E-8C3C-4746-BBFE-B8C87CE60C18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61264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78C99-72FF-443E-8A68-32E9EC80C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C71CD-2B5F-40F6-A117-B79E8A765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0F01-0CE2-48D4-9BC7-C8DD2B535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D8E3B-2C0E-4B88-9D66-C9B92CEBF4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D00503-3A1A-4AA6-B408-AF926E0C1A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6048BB-5027-4402-902E-44136D59B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3C16D9-E98D-4499-A939-419F04FE9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C90A28-C761-47FA-A8DA-338934660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3599673-C9D3-4592-8E6A-9355706DA32C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455027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470C7-C21D-4371-87F3-4E17206B0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5E8068-5AF5-40BB-AA8E-E6C562240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E2018-0330-4847-9878-E3112C957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4AE012-2CD2-40F3-A001-CA015B5E8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5ED5FE4-58DB-497A-9768-84232124FA8E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68951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0A823E-A905-4AE3-BABB-266C30045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81794C-B87C-4835-BCAF-3225FCEF7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A21BA-9BF6-4DDD-80E9-8713262EE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CB63C4-5DA8-4FCC-9864-86F62A9096F4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50964391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37A17-E66F-45CD-BA82-0928DC438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F9FB6-7DE1-44AE-95EE-1F4F55370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311F2A-7381-4ABB-B2FF-CB3228341E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5A8189-8CAC-4299-9F0B-40AE97784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CBC3CF-07C8-4E3B-979B-D58D61323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BA686-3BF4-44A2-AC11-DB7ED6530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51FDEAE-8386-4566-BB33-E52874E350F9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907324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7F3E0-8691-416E-BF87-5348DE025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AD94B8-71C7-4116-9D2F-027FB95F1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DB4526-BAF8-49CC-AD31-369B8DF7ED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DACBD2-6E7D-4A5D-95CE-3718A9AD3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5AFAAF-45B3-4DE8-92EF-E34332782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87672-3872-484F-8930-1AB48FB9D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A92FF72-2E62-4D27-9C85-E619D18529A9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862459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41425C-D068-4192-BA17-DFC782CF78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2000" y="4104000"/>
            <a:ext cx="8568000" cy="144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/>
          <a:p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56B3C-9A25-466E-8FEC-6C718F8F3B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92000" y="5903999"/>
            <a:ext cx="8568000" cy="982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9F679-FBFE-4AB2-91BE-EF40CECD5E2D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644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CA" sz="1400" kern="1200">
                <a:latin typeface="Noto Sans Regular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4092F-8120-449F-8D7E-9A3BD515D014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644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hangingPunct="0">
              <a:buNone/>
              <a:tabLst/>
              <a:defRPr lang="en-CA" sz="1400" kern="1200">
                <a:latin typeface="Noto Sans Regular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5CFF0-D373-46C4-B0EC-237D2CB8A81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88644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CA" sz="1400" kern="1200">
                <a:latin typeface="Noto Sans Regular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fld id="{7699EDEE-2250-48CA-BFB3-5AD639586103}" type="slidenum">
              <a:t>‹#›</a:t>
            </a:fld>
            <a:r>
              <a:rPr lang="en-CA"/>
              <a:t> /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D066E97-F1D9-4796-91A1-AB9CC5F70889}"/>
              </a:ext>
            </a:extLst>
          </p:cNvPr>
          <p:cNvSpPr/>
          <p:nvPr/>
        </p:nvSpPr>
        <p:spPr>
          <a:xfrm>
            <a:off x="0" y="4320000"/>
            <a:ext cx="503999" cy="108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F2929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hangingPunct="0">
              <a:buNone/>
              <a:tabLst/>
            </a:pPr>
            <a:endParaRPr lang="en-CA" sz="1400" kern="1200">
              <a:latin typeface="Noto Sans Regular" pitchFamily="34"/>
              <a:ea typeface="DejaVu Sans" pitchFamily="2"/>
              <a:cs typeface="DejaVu Sans" pitchFamily="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hangingPunct="0">
        <a:tabLst/>
        <a:defRPr lang="en-CA" sz="4800" b="1" i="0" u="none" strike="noStrike" kern="1200">
          <a:ln>
            <a:noFill/>
          </a:ln>
          <a:solidFill>
            <a:srgbClr val="333333"/>
          </a:solidFill>
          <a:latin typeface="Noto Sans Regular" pitchFamily="34"/>
        </a:defRPr>
      </a:lvl1pPr>
    </p:titleStyle>
    <p:bodyStyle>
      <a:lvl1pPr marL="0" marR="0" indent="0" hangingPunct="0">
        <a:spcBef>
          <a:spcPts val="0"/>
        </a:spcBef>
        <a:spcAft>
          <a:spcPts val="1879"/>
        </a:spcAft>
        <a:tabLst/>
        <a:defRPr lang="en-CA" sz="2400" b="0" i="0" u="none" strike="noStrike" kern="1200">
          <a:ln>
            <a:noFill/>
          </a:ln>
          <a:solidFill>
            <a:srgbClr val="333333"/>
          </a:solidFill>
          <a:latin typeface="Noto Sans Bold" pitchFamily="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1A4BBC-4900-4F94-98F9-E1533F2B3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A82DF-F213-4587-854A-6B72D15AC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E2139-9219-4A80-AAF4-78916CFE7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45C6-B6E3-4B52-897D-8EE54B246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0EE1B-B7E9-4F70-AF19-0C02AB848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7699EDEE-2250-48CA-BFB3-5AD639586103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200833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8EDDB4-6078-4417-A1F6-EFE20E77D6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035" b="-1"/>
          <a:stretch/>
        </p:blipFill>
        <p:spPr>
          <a:xfrm>
            <a:off x="20" y="10"/>
            <a:ext cx="3834161" cy="755966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834182" y="0"/>
            <a:ext cx="6246443" cy="75596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522BF-53CC-4B54-853D-9CEDA724B4C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63415" y="705571"/>
            <a:ext cx="5187976" cy="36945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rtl="0" hangingPunct="1">
              <a:lnSpc>
                <a:spcPct val="90000"/>
              </a:lnSpc>
              <a:spcBef>
                <a:spcPct val="0"/>
              </a:spcBef>
            </a:pPr>
            <a:r>
              <a:rPr lang="en-US" sz="60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Teranet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197A25-F5B6-466B-B013-9493A5CA365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363414" y="4581524"/>
            <a:ext cx="5187977" cy="2272582"/>
          </a:xfrm>
        </p:spPr>
        <p:txBody>
          <a:bodyPr vert="horz" lIns="91440" tIns="45720" rIns="91440" bIns="45720" rtlCol="0">
            <a:normAutofit/>
          </a:bodyPr>
          <a:lstStyle/>
          <a:p>
            <a:pPr lvl="0" algn="l" rtl="0" hangingPunct="1">
              <a:lnSpc>
                <a:spcPct val="90000"/>
              </a:lnSpc>
              <a:spcBef>
                <a:spcPts val="1000"/>
              </a:spcBef>
            </a:pPr>
            <a:r>
              <a:rPr lang="en-US">
                <a:solidFill>
                  <a:schemeClr val="bg1"/>
                </a:solidFill>
                <a:latin typeface="+mn-lt"/>
                <a:ea typeface="+mn-ea"/>
                <a:cs typeface="+mn-cs"/>
              </a:rPr>
              <a:t>EDA results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D256658-C1A1-4086-888C-D392B877F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8"/>
            <a:ext cx="2268141" cy="402483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hangingPunct="1">
              <a:spcAft>
                <a:spcPts val="600"/>
              </a:spcAft>
              <a:defRPr/>
            </a:pPr>
            <a:fld id="{CB5BB5C5-7D09-40E9-98D0-3596AED1372F}" type="slidenum">
              <a:rPr lang="en-US" sz="1200">
                <a:solidFill>
                  <a:schemeClr val="bg1">
                    <a:lumMod val="85000"/>
                  </a:schemeClr>
                </a:solidFill>
                <a:latin typeface="Calibri" panose="020F0502020204030204"/>
                <a:ea typeface="+mn-ea"/>
                <a:cs typeface="+mn-cs"/>
              </a:rPr>
              <a:pPr hangingPunct="1">
                <a:spcAft>
                  <a:spcPts val="600"/>
                </a:spcAft>
                <a:defRPr/>
              </a:pPr>
              <a:t>1</a:t>
            </a:fld>
            <a:r>
              <a:rPr lang="en-US" sz="1200">
                <a:solidFill>
                  <a:schemeClr val="bg1">
                    <a:lumMod val="85000"/>
                  </a:schemeClr>
                </a:solidFill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6F7745-C77D-4BDB-8078-68D75EE165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13350"/>
          <a:stretch/>
        </p:blipFill>
        <p:spPr>
          <a:xfrm>
            <a:off x="0" y="751841"/>
            <a:ext cx="10080604" cy="467324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82545CF-3533-4721-923B-8673D82FF291}"/>
              </a:ext>
            </a:extLst>
          </p:cNvPr>
          <p:cNvSpPr txBox="1">
            <a:spLocks/>
          </p:cNvSpPr>
          <p:nvPr/>
        </p:nvSpPr>
        <p:spPr>
          <a:xfrm>
            <a:off x="533509" y="5606345"/>
            <a:ext cx="9013586" cy="136294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5200" dirty="0"/>
              <a:t>2.1: Bamburgh Cir, Scarborough</a:t>
            </a:r>
          </a:p>
        </p:txBody>
      </p:sp>
    </p:spTree>
    <p:extLst>
      <p:ext uri="{BB962C8B-B14F-4D97-AF65-F5344CB8AC3E}">
        <p14:creationId xmlns:p14="http://schemas.microsoft.com/office/powerpoint/2010/main" val="1230676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BECDF16-6FE1-42AB-A62D-A4A79E9DD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17" y="1036329"/>
            <a:ext cx="4116064" cy="36363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49127-8B82-4539-A0C9-4C5AF9DC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320" y="103469"/>
            <a:ext cx="8855640" cy="1262520"/>
          </a:xfrm>
        </p:spPr>
        <p:txBody>
          <a:bodyPr/>
          <a:lstStyle/>
          <a:p>
            <a:r>
              <a:rPr lang="en-US" dirty="0"/>
              <a:t>2.1: Bamburgh circle, Scarborough</a:t>
            </a:r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0B1E25-8B2B-4EB1-89BB-C26208EAAEE5}"/>
              </a:ext>
            </a:extLst>
          </p:cNvPr>
          <p:cNvSpPr/>
          <p:nvPr/>
        </p:nvSpPr>
        <p:spPr>
          <a:xfrm>
            <a:off x="0" y="3363770"/>
            <a:ext cx="213360" cy="1137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E00E3C-8A4A-455E-B14A-A3CA23C02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391" y="5195768"/>
            <a:ext cx="1473200" cy="21673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907572-FE4A-40B2-975E-0C0385F1A5B5}"/>
              </a:ext>
            </a:extLst>
          </p:cNvPr>
          <p:cNvSpPr txBox="1"/>
          <p:nvPr/>
        </p:nvSpPr>
        <p:spPr>
          <a:xfrm>
            <a:off x="866903" y="4737383"/>
            <a:ext cx="22043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Teranet record count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EFCF56-C628-4942-95F6-98910F9A84BB}"/>
              </a:ext>
            </a:extLst>
          </p:cNvPr>
          <p:cNvSpPr txBox="1"/>
          <p:nvPr/>
        </p:nvSpPr>
        <p:spPr>
          <a:xfrm>
            <a:off x="294143" y="5910125"/>
            <a:ext cx="185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street address:</a:t>
            </a:r>
            <a:endParaRPr lang="en-CA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ADF87CB-3296-44F7-BE9D-5348E4A79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983" y="1036330"/>
            <a:ext cx="3762843" cy="392429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D967F77-ABC9-4C1F-8741-5C56873C55B8}"/>
              </a:ext>
            </a:extLst>
          </p:cNvPr>
          <p:cNvSpPr txBox="1"/>
          <p:nvPr/>
        </p:nvSpPr>
        <p:spPr>
          <a:xfrm>
            <a:off x="3353052" y="5910125"/>
            <a:ext cx="730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xy:</a:t>
            </a:r>
            <a:endParaRPr lang="en-CA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2E6336-EBD9-4780-967F-48BF09D71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701" y="4960620"/>
            <a:ext cx="3221336" cy="24025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CC3FD15-35BF-4061-92CD-5EEF0DF2169B}"/>
              </a:ext>
            </a:extLst>
          </p:cNvPr>
          <p:cNvSpPr txBox="1"/>
          <p:nvPr/>
        </p:nvSpPr>
        <p:spPr>
          <a:xfrm>
            <a:off x="7208611" y="5910125"/>
            <a:ext cx="82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pin:</a:t>
            </a:r>
            <a:endParaRPr lang="en-CA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0544137-6C65-48B6-848C-E77D897471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2960" y="5195768"/>
            <a:ext cx="1257345" cy="202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65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2002A-CA5F-4181-80B8-222D672CB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2" y="162662"/>
            <a:ext cx="8694539" cy="1461188"/>
          </a:xfrm>
        </p:spPr>
        <p:txBody>
          <a:bodyPr/>
          <a:lstStyle/>
          <a:p>
            <a:r>
              <a:rPr lang="en-CA"/>
              <a:t>75 Bamburgh Cir, Scarborough</a:t>
            </a:r>
            <a:br>
              <a:rPr lang="en-CA"/>
            </a:br>
            <a:r>
              <a:rPr lang="en-CA" sz="3200"/>
              <a:t>individual unit sales</a:t>
            </a:r>
            <a:endParaRPr lang="en-CA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EF6523-8CAF-47D7-B025-BA3945719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769" y="1173645"/>
            <a:ext cx="3627247" cy="2973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FBCEE0-5E32-4CF9-BEBC-7D986BBA4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769" y="4380531"/>
            <a:ext cx="3688947" cy="30164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7CE60B-73FD-4F47-973D-72E39D9DC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080" y="4380531"/>
            <a:ext cx="3729037" cy="3014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39A490-F210-455D-BE21-B1BBBDEBC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1892" y="1315103"/>
            <a:ext cx="3328419" cy="292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79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2B574EC-F640-4148-9ACA-EF7E9046DF1D}"/>
              </a:ext>
            </a:extLst>
          </p:cNvPr>
          <p:cNvSpPr txBox="1">
            <a:spLocks/>
          </p:cNvSpPr>
          <p:nvPr/>
        </p:nvSpPr>
        <p:spPr>
          <a:xfrm>
            <a:off x="533518" y="5606345"/>
            <a:ext cx="9013586" cy="136294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5200" dirty="0"/>
              <a:t>2.2: </a:t>
            </a:r>
            <a:r>
              <a:rPr lang="en-US" sz="5400" dirty="0"/>
              <a:t>East Liberty St, Toronto</a:t>
            </a:r>
            <a:endParaRPr lang="en-US" sz="5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8E602E-27A1-4DD0-9A40-E499848F8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590384"/>
            <a:ext cx="10080625" cy="537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895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C8B9A5D-74BA-40CA-AA91-E4DE152EA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5" y="1076963"/>
            <a:ext cx="3754562" cy="38414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1766D8-8131-4337-8412-471529B09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888" y="1041400"/>
            <a:ext cx="4003959" cy="36401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49127-8B82-4539-A0C9-4C5AF9DC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320" y="103469"/>
            <a:ext cx="8855640" cy="1262520"/>
          </a:xfrm>
        </p:spPr>
        <p:txBody>
          <a:bodyPr/>
          <a:lstStyle/>
          <a:p>
            <a:r>
              <a:rPr lang="en-US" dirty="0"/>
              <a:t>2.2: </a:t>
            </a:r>
            <a:r>
              <a:rPr lang="en-US" sz="3600" dirty="0"/>
              <a:t>East Liberty St, Toronto</a:t>
            </a:r>
            <a:endParaRPr lang="en-CA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0B1E25-8B2B-4EB1-89BB-C26208EAAEE5}"/>
              </a:ext>
            </a:extLst>
          </p:cNvPr>
          <p:cNvSpPr/>
          <p:nvPr/>
        </p:nvSpPr>
        <p:spPr>
          <a:xfrm>
            <a:off x="0" y="3363770"/>
            <a:ext cx="213360" cy="1137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907572-FE4A-40B2-975E-0C0385F1A5B5}"/>
              </a:ext>
            </a:extLst>
          </p:cNvPr>
          <p:cNvSpPr txBox="1"/>
          <p:nvPr/>
        </p:nvSpPr>
        <p:spPr>
          <a:xfrm>
            <a:off x="541046" y="4954771"/>
            <a:ext cx="96140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Teranet record count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EFCF56-C628-4942-95F6-98910F9A84BB}"/>
              </a:ext>
            </a:extLst>
          </p:cNvPr>
          <p:cNvSpPr txBox="1"/>
          <p:nvPr/>
        </p:nvSpPr>
        <p:spPr>
          <a:xfrm>
            <a:off x="508256" y="6058416"/>
            <a:ext cx="102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street address: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967F77-ABC9-4C1F-8741-5C56873C55B8}"/>
              </a:ext>
            </a:extLst>
          </p:cNvPr>
          <p:cNvSpPr txBox="1"/>
          <p:nvPr/>
        </p:nvSpPr>
        <p:spPr>
          <a:xfrm>
            <a:off x="4489886" y="5081103"/>
            <a:ext cx="730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xy: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C3FD15-35BF-4061-92CD-5EEF0DF2169B}"/>
              </a:ext>
            </a:extLst>
          </p:cNvPr>
          <p:cNvSpPr txBox="1"/>
          <p:nvPr/>
        </p:nvSpPr>
        <p:spPr>
          <a:xfrm>
            <a:off x="7208611" y="5910125"/>
            <a:ext cx="82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pin:</a:t>
            </a:r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9517F5-AEA0-473E-864F-D2154B01F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7464" y="4736933"/>
            <a:ext cx="2286000" cy="2581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E44740-4468-488A-88DD-ADBCEB0AC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6160" y="5476266"/>
            <a:ext cx="4003959" cy="14153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106FC2-D0CC-4A69-8A37-54255876C9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2073" y="4918453"/>
            <a:ext cx="155257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76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lvl="0"/>
            <a:fld id="{526FA593-4977-4434-90DC-DBD2AA090280}" type="slidenum">
              <a:rPr lang="en-CA" smtClean="0"/>
              <a:t>15</a:t>
            </a:fld>
            <a:r>
              <a:rPr lang="en-CA"/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3: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Large counts of records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by individual address</a:t>
            </a:r>
          </a:p>
        </p:txBody>
      </p:sp>
    </p:spTree>
    <p:extLst>
      <p:ext uri="{BB962C8B-B14F-4D97-AF65-F5344CB8AC3E}">
        <p14:creationId xmlns:p14="http://schemas.microsoft.com/office/powerpoint/2010/main" val="1259833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2B574EC-F640-4148-9ACA-EF7E9046DF1D}"/>
              </a:ext>
            </a:extLst>
          </p:cNvPr>
          <p:cNvSpPr txBox="1">
            <a:spLocks/>
          </p:cNvSpPr>
          <p:nvPr/>
        </p:nvSpPr>
        <p:spPr>
          <a:xfrm>
            <a:off x="533518" y="5606345"/>
            <a:ext cx="9013586" cy="136294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5200" dirty="0"/>
              <a:t>3.1: </a:t>
            </a:r>
            <a:r>
              <a:rPr lang="en-US" sz="5400" dirty="0"/>
              <a:t>300 Bloor St East, Toronto</a:t>
            </a:r>
            <a:endParaRPr lang="en-US" sz="5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A185FB-31CF-44EC-9B81-C6DABB75B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358208"/>
            <a:ext cx="10080625" cy="540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17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49127-8B82-4539-A0C9-4C5AF9DC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320" y="103469"/>
            <a:ext cx="8855640" cy="1262520"/>
          </a:xfrm>
        </p:spPr>
        <p:txBody>
          <a:bodyPr/>
          <a:lstStyle/>
          <a:p>
            <a:r>
              <a:rPr lang="en-US" dirty="0"/>
              <a:t>3.1: </a:t>
            </a:r>
            <a:r>
              <a:rPr lang="en-US" sz="3600" dirty="0"/>
              <a:t>300 Bloor St East, Toronto</a:t>
            </a:r>
            <a:endParaRPr lang="en-CA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0B1E25-8B2B-4EB1-89BB-C26208EAAEE5}"/>
              </a:ext>
            </a:extLst>
          </p:cNvPr>
          <p:cNvSpPr/>
          <p:nvPr/>
        </p:nvSpPr>
        <p:spPr>
          <a:xfrm>
            <a:off x="0" y="3363770"/>
            <a:ext cx="213360" cy="1137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907572-FE4A-40B2-975E-0C0385F1A5B5}"/>
              </a:ext>
            </a:extLst>
          </p:cNvPr>
          <p:cNvSpPr txBox="1"/>
          <p:nvPr/>
        </p:nvSpPr>
        <p:spPr>
          <a:xfrm>
            <a:off x="3486859" y="5043170"/>
            <a:ext cx="22043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Teranet record count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EFCF56-C628-4942-95F6-98910F9A84BB}"/>
              </a:ext>
            </a:extLst>
          </p:cNvPr>
          <p:cNvSpPr txBox="1"/>
          <p:nvPr/>
        </p:nvSpPr>
        <p:spPr>
          <a:xfrm>
            <a:off x="314463" y="5488842"/>
            <a:ext cx="185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street address: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967F77-ABC9-4C1F-8741-5C56873C55B8}"/>
              </a:ext>
            </a:extLst>
          </p:cNvPr>
          <p:cNvSpPr txBox="1"/>
          <p:nvPr/>
        </p:nvSpPr>
        <p:spPr>
          <a:xfrm>
            <a:off x="1437976" y="6187079"/>
            <a:ext cx="730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xy: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C3FD15-35BF-4061-92CD-5EEF0DF2169B}"/>
              </a:ext>
            </a:extLst>
          </p:cNvPr>
          <p:cNvSpPr txBox="1"/>
          <p:nvPr/>
        </p:nvSpPr>
        <p:spPr>
          <a:xfrm>
            <a:off x="6727285" y="5304176"/>
            <a:ext cx="82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pin: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EA9556-2BFB-4DAD-A25E-C24D99C9A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200" y="5563970"/>
            <a:ext cx="1333500" cy="219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1AB9F6-D8FE-4EFD-A7C0-5F7CE9030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625" y="6220596"/>
            <a:ext cx="4095750" cy="38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C0AB6E-5B00-45C3-939C-DBC67D675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908" y="5225054"/>
            <a:ext cx="1390650" cy="192405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E5DA7BC-0EC7-45F9-A972-023FE5581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83" y="1051521"/>
            <a:ext cx="4043598" cy="36236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44B67B6-C9B7-48C3-9DD8-6EF7C47E56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7840" y="1051521"/>
            <a:ext cx="3715301" cy="390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3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FA593-4977-4434-90DC-DBD2AA090280}" type="slidenum">
              <a:rPr kumimoji="0" lang="en-CA" sz="992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en-CA" sz="99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1: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Distributions</a:t>
            </a:r>
          </a:p>
        </p:txBody>
      </p:sp>
    </p:spTree>
    <p:extLst>
      <p:ext uri="{BB962C8B-B14F-4D97-AF65-F5344CB8AC3E}">
        <p14:creationId xmlns:p14="http://schemas.microsoft.com/office/powerpoint/2010/main" val="2755070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54D5D0-A2E8-4E37-AD39-FA8941CF6F25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1.1.1: Distribution of price corrected to 2016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DB4D34-1993-48ED-B251-E13A1A29E2B6}"/>
              </a:ext>
            </a:extLst>
          </p:cNvPr>
          <p:cNvSpPr txBox="1"/>
          <p:nvPr/>
        </p:nvSpPr>
        <p:spPr>
          <a:xfrm>
            <a:off x="7060558" y="1562582"/>
            <a:ext cx="22797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No bottom cut-off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Records with </a:t>
            </a:r>
            <a:r>
              <a:rPr lang="en-US" b="1" dirty="0"/>
              <a:t>consideration amount above 2’000’000 CAD remain </a:t>
            </a:r>
            <a:r>
              <a:rPr lang="en-US" dirty="0"/>
              <a:t>in the dataset, but have been </a:t>
            </a:r>
            <a:r>
              <a:rPr lang="en-US" b="1" dirty="0"/>
              <a:t>excluded from this plot</a:t>
            </a:r>
            <a:endParaRPr lang="en-CA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BCFAC1-48D3-43D4-A2BC-0EDC32B67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2" y="1117599"/>
            <a:ext cx="6721203" cy="625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664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DB4D34-1993-48ED-B251-E13A1A29E2B6}"/>
              </a:ext>
            </a:extLst>
          </p:cNvPr>
          <p:cNvSpPr txBox="1"/>
          <p:nvPr/>
        </p:nvSpPr>
        <p:spPr>
          <a:xfrm>
            <a:off x="7060558" y="1562582"/>
            <a:ext cx="22797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Records with </a:t>
            </a:r>
            <a:r>
              <a:rPr lang="en-US" b="1" dirty="0"/>
              <a:t>consideration amount &lt; 1’000 CAD </a:t>
            </a:r>
            <a:r>
              <a:rPr lang="en-US" dirty="0"/>
              <a:t>have been </a:t>
            </a:r>
            <a:r>
              <a:rPr lang="en-US" b="1" dirty="0"/>
              <a:t>removed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Records with </a:t>
            </a:r>
            <a:r>
              <a:rPr lang="en-US" b="1" dirty="0"/>
              <a:t>consideration amount above 2’000’000 CAD remain </a:t>
            </a:r>
            <a:r>
              <a:rPr lang="en-US" dirty="0"/>
              <a:t>in the dataset, but have been </a:t>
            </a:r>
            <a:r>
              <a:rPr lang="en-US" b="1" dirty="0"/>
              <a:t>excluded from this plot</a:t>
            </a:r>
            <a:endParaRPr lang="en-CA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F374F9-1B99-46B3-AE39-5AFBE5050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62" y="1028046"/>
            <a:ext cx="6461251" cy="613484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F42C0B8-27F8-41A8-9442-A80669A5416F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1.1.2: Distribution of price corrected to 2016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86045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DB4D34-1993-48ED-B251-E13A1A29E2B6}"/>
              </a:ext>
            </a:extLst>
          </p:cNvPr>
          <p:cNvSpPr txBox="1"/>
          <p:nvPr/>
        </p:nvSpPr>
        <p:spPr>
          <a:xfrm>
            <a:off x="7060558" y="1562582"/>
            <a:ext cx="22797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Records with </a:t>
            </a:r>
            <a:r>
              <a:rPr lang="en-US" b="1" dirty="0"/>
              <a:t>consideration amount &lt; 5’000 CAD </a:t>
            </a:r>
            <a:r>
              <a:rPr lang="en-US" dirty="0"/>
              <a:t>have been </a:t>
            </a:r>
            <a:r>
              <a:rPr lang="en-US" b="1" dirty="0"/>
              <a:t>removed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Records with </a:t>
            </a:r>
            <a:r>
              <a:rPr lang="en-US" b="1" dirty="0"/>
              <a:t>consideration amount above 2’000’000 CAD remain </a:t>
            </a:r>
            <a:r>
              <a:rPr lang="en-US" dirty="0"/>
              <a:t>in the dataset, but have been </a:t>
            </a:r>
            <a:r>
              <a:rPr lang="en-US" b="1" dirty="0"/>
              <a:t>excluded from this plot</a:t>
            </a:r>
            <a:endParaRPr lang="en-CA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128CCB-187F-4903-90EE-35BC26A9E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65" y="1028047"/>
            <a:ext cx="6281523" cy="601090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4F1B22-8967-4624-81AA-2DC504421ACF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1.1.3: Distribution of price corrected to 2016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85388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95114B7-3029-44B2-B247-B41963DE7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06" y="1052325"/>
            <a:ext cx="8855640" cy="550849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84A728-17CD-497B-AF55-61363E267A50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1.2: Distribution of count of records</a:t>
            </a:r>
            <a:endParaRPr lang="en-CA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981AE0C-4667-49F7-A383-5FF191575F38}"/>
              </a:ext>
            </a:extLst>
          </p:cNvPr>
          <p:cNvCxnSpPr>
            <a:cxnSpLocks/>
          </p:cNvCxnSpPr>
          <p:nvPr/>
        </p:nvCxnSpPr>
        <p:spPr>
          <a:xfrm>
            <a:off x="7456925" y="1052325"/>
            <a:ext cx="0" cy="463727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1FBFB5F-2525-40C6-80CB-AB5001650F00}"/>
              </a:ext>
            </a:extLst>
          </p:cNvPr>
          <p:cNvSpPr txBox="1"/>
          <p:nvPr/>
        </p:nvSpPr>
        <p:spPr>
          <a:xfrm>
            <a:off x="3680750" y="6667018"/>
            <a:ext cx="5739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Dramatic change in the count of records from 1984 to 1985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872CD4-7F5C-495D-BC74-D4386BA1026F}"/>
              </a:ext>
            </a:extLst>
          </p:cNvPr>
          <p:cNvCxnSpPr>
            <a:cxnSpLocks/>
          </p:cNvCxnSpPr>
          <p:nvPr/>
        </p:nvCxnSpPr>
        <p:spPr>
          <a:xfrm>
            <a:off x="7456925" y="6380480"/>
            <a:ext cx="0" cy="28653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660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0330CF-0A41-4F44-A464-2A7D4FCB2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65" y="1203279"/>
            <a:ext cx="9016558" cy="500418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9E605C9-4E8B-4E93-A0DA-E04F4E7BB77E}"/>
              </a:ext>
            </a:extLst>
          </p:cNvPr>
          <p:cNvSpPr txBox="1">
            <a:spLocks/>
          </p:cNvSpPr>
          <p:nvPr/>
        </p:nvSpPr>
        <p:spPr>
          <a:xfrm>
            <a:off x="659073" y="18046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1.3: Median consideration amount</a:t>
            </a:r>
          </a:p>
          <a:p>
            <a:r>
              <a:rPr lang="en-US" sz="2800" dirty="0"/>
              <a:t>with and without correction for inflation (to 2016 prices)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AA07CB9-B4D0-4554-B11B-789AFE4B4B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71465"/>
              </p:ext>
            </p:extLst>
          </p:nvPr>
        </p:nvGraphicFramePr>
        <p:xfrm>
          <a:off x="335280" y="6247791"/>
          <a:ext cx="9098197" cy="4686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2216">
                  <a:extLst>
                    <a:ext uri="{9D8B030D-6E8A-4147-A177-3AD203B41FA5}">
                      <a16:colId xmlns:a16="http://schemas.microsoft.com/office/drawing/2014/main" val="709501284"/>
                    </a:ext>
                  </a:extLst>
                </a:gridCol>
                <a:gridCol w="417406">
                  <a:extLst>
                    <a:ext uri="{9D8B030D-6E8A-4147-A177-3AD203B41FA5}">
                      <a16:colId xmlns:a16="http://schemas.microsoft.com/office/drawing/2014/main" val="4115483287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2904025452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1499883068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97204792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894753653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4244785374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3214724056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1654148943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447290495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3381544659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2106587007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357385874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2179071314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3308221447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3539212036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2221797772"/>
                    </a:ext>
                  </a:extLst>
                </a:gridCol>
              </a:tblGrid>
              <a:tr h="137562"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YEAR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1985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1986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1987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1988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1989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1990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1991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1992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1993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1994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1995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1996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1997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1998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1999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2000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extLst>
                  <a:ext uri="{0D108BD9-81ED-4DB2-BD59-A6C34878D82A}">
                    <a16:rowId xmlns:a16="http://schemas.microsoft.com/office/drawing/2014/main" val="524099392"/>
                  </a:ext>
                </a:extLst>
              </a:tr>
              <a:tr h="2751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Percentage change compared to 2016 prices (X)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104.92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97.40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88.47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81.32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72.36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65.09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55.35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53.69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51.17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51.17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47.21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45.06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42.65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41.25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38.97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35.18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extLst>
                  <a:ext uri="{0D108BD9-81ED-4DB2-BD59-A6C34878D82A}">
                    <a16:rowId xmlns:a16="http://schemas.microsoft.com/office/drawing/2014/main" val="352951108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3E88840-E17A-43A5-A6F0-1053F4F42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260479"/>
              </p:ext>
            </p:extLst>
          </p:nvPr>
        </p:nvGraphicFramePr>
        <p:xfrm>
          <a:off x="740320" y="6946568"/>
          <a:ext cx="8693146" cy="432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534">
                  <a:extLst>
                    <a:ext uri="{9D8B030D-6E8A-4147-A177-3AD203B41FA5}">
                      <a16:colId xmlns:a16="http://schemas.microsoft.com/office/drawing/2014/main" val="4205195224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4250705103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987341007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981421234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2630090501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568875305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293269674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1818202323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492440845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317850807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657933085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663747354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4210918872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2016887969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588874441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2539586954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116632251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1752139629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99038863"/>
                    </a:ext>
                  </a:extLst>
                </a:gridCol>
              </a:tblGrid>
              <a:tr h="13726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2001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2002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2003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2004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2005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2006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2007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2008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2009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2010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2011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2012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2013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2014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2015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b="1" u="none" strike="noStrike" dirty="0">
                          <a:effectLst/>
                        </a:rPr>
                        <a:t>2016</a:t>
                      </a:r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2017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2018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2019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extLst>
                  <a:ext uri="{0D108BD9-81ED-4DB2-BD59-A6C34878D82A}">
                    <a16:rowId xmlns:a16="http://schemas.microsoft.com/office/drawing/2014/main" val="3520797636"/>
                  </a:ext>
                </a:extLst>
              </a:tr>
              <a:tr h="27452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30.80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29.23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25.95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22.84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20.77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17.90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15.37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11.87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12.16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11.10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7.76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6.17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4.96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2.54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1.49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b="1" u="none" strike="noStrike" dirty="0">
                          <a:effectLst/>
                        </a:rPr>
                        <a:t>0</a:t>
                      </a:r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-1.00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-3.37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-5.28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extLst>
                  <a:ext uri="{0D108BD9-81ED-4DB2-BD59-A6C34878D82A}">
                    <a16:rowId xmlns:a16="http://schemas.microsoft.com/office/drawing/2014/main" val="3365121131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FAACDCD-274C-44CA-83D3-F1CEF999425A}"/>
              </a:ext>
            </a:extLst>
          </p:cNvPr>
          <p:cNvCxnSpPr>
            <a:cxnSpLocks/>
          </p:cNvCxnSpPr>
          <p:nvPr/>
        </p:nvCxnSpPr>
        <p:spPr>
          <a:xfrm>
            <a:off x="2112765" y="1524000"/>
            <a:ext cx="0" cy="4277360"/>
          </a:xfrm>
          <a:prstGeom prst="line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449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877393-6D5C-4D11-BBAE-FA9974B49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857" y="1078420"/>
            <a:ext cx="6530039" cy="599355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44EC639-CD74-4304-B86B-6E7790FAB220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1.2: Distribution of count of records by LRO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47398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lvl="0"/>
            <a:fld id="{526FA593-4977-4434-90DC-DBD2AA090280}" type="slidenum">
              <a:rPr lang="en-CA" smtClean="0"/>
              <a:t>9</a:t>
            </a:fld>
            <a:r>
              <a:rPr lang="en-CA"/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2: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Large counts of records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by street name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mpres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</TotalTime>
  <Words>372</Words>
  <Application>Microsoft Office PowerPoint</Application>
  <PresentationFormat>Custom</PresentationFormat>
  <Paragraphs>135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Liberation Sans</vt:lpstr>
      <vt:lpstr>Noto Sans Bold</vt:lpstr>
      <vt:lpstr>Noto Sans Regular</vt:lpstr>
      <vt:lpstr>Impress</vt:lpstr>
      <vt:lpstr>Office Theme</vt:lpstr>
      <vt:lpstr>Teranet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2.1: Bamburgh circle, Scarborough</vt:lpstr>
      <vt:lpstr>75 Bamburgh Cir, Scarborough individual unit sales</vt:lpstr>
      <vt:lpstr>PowerPoint Presentation</vt:lpstr>
      <vt:lpstr>2.2: East Liberty St, Toronto</vt:lpstr>
      <vt:lpstr>PowerPoint Presentation</vt:lpstr>
      <vt:lpstr>PowerPoint Presentation</vt:lpstr>
      <vt:lpstr>3.1: 300 Bloor St East, Toronto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Teranet dataset</dc:title>
  <dc:creator>Stepan Oskin</dc:creator>
  <cp:lastModifiedBy>Stepan Oskin</cp:lastModifiedBy>
  <cp:revision>29</cp:revision>
  <dcterms:created xsi:type="dcterms:W3CDTF">2019-08-12T18:41:19Z</dcterms:created>
  <dcterms:modified xsi:type="dcterms:W3CDTF">2019-08-19T20:39:44Z</dcterms:modified>
</cp:coreProperties>
</file>